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CBCD"/>
          </a:solidFill>
        </a:fill>
      </a:tcStyle>
    </a:wholeTbl>
    <a:band2H>
      <a:tcTxStyle b="def" i="def"/>
      <a:tcStyle>
        <a:tcBdr/>
        <a:fill>
          <a:solidFill>
            <a:srgbClr val="F4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8CF"/>
          </a:solidFill>
        </a:fill>
      </a:tcStyle>
    </a:wholeTbl>
    <a:band2H>
      <a:tcTxStyle b="def" i="def"/>
      <a:tcStyle>
        <a:tcBdr/>
        <a:fill>
          <a:solidFill>
            <a:srgbClr val="F1F4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DDD"/>
          </a:solidFill>
        </a:fill>
      </a:tcStyle>
    </a:wholeTbl>
    <a:band2H>
      <a:tcTxStyle b="def" i="def"/>
      <a:tcStyle>
        <a:tcBdr/>
        <a:fill>
          <a:solidFill>
            <a:srgbClr val="EF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s://www.tu-braunschweig.de/en" TargetMode="Externa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Rectangle 22"/>
          <p:cNvGrpSpPr/>
          <p:nvPr/>
        </p:nvGrpSpPr>
        <p:grpSpPr>
          <a:xfrm>
            <a:off x="296863" y="1449387"/>
            <a:ext cx="8550276" cy="2654301"/>
            <a:chOff x="0" y="0"/>
            <a:chExt cx="8550275" cy="2654300"/>
          </a:xfrm>
        </p:grpSpPr>
        <p:sp>
          <p:nvSpPr>
            <p:cNvPr id="16" name="Rectangle"/>
            <p:cNvSpPr/>
            <p:nvPr/>
          </p:nvSpPr>
          <p:spPr>
            <a:xfrm>
              <a:off x="0" y="0"/>
              <a:ext cx="8550275" cy="2654300"/>
            </a:xfrm>
            <a:prstGeom prst="rect">
              <a:avLst/>
            </a:prstGeom>
            <a:solidFill>
              <a:srgbClr val="EAEA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" name="Platzhalter für Bild, Bild auf Titelfolie hinter das Logo einsetzen"/>
            <p:cNvSpPr txBox="1"/>
            <p:nvPr/>
          </p:nvSpPr>
          <p:spPr>
            <a:xfrm>
              <a:off x="1058944" y="1151819"/>
              <a:ext cx="643238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Platzhalter für Bild, Bild auf Titelfolie hinter das Logo einsetzen</a:t>
              </a:r>
            </a:p>
          </p:txBody>
        </p:sp>
      </p:grpSp>
      <p:grpSp>
        <p:nvGrpSpPr>
          <p:cNvPr id="21" name="Rectangle 17"/>
          <p:cNvGrpSpPr/>
          <p:nvPr/>
        </p:nvGrpSpPr>
        <p:grpSpPr>
          <a:xfrm>
            <a:off x="287338" y="4103687"/>
            <a:ext cx="8583612" cy="2192338"/>
            <a:chOff x="0" y="0"/>
            <a:chExt cx="8583610" cy="2192336"/>
          </a:xfrm>
        </p:grpSpPr>
        <p:sp>
          <p:nvSpPr>
            <p:cNvPr id="19" name="Rectangle"/>
            <p:cNvSpPr/>
            <p:nvPr/>
          </p:nvSpPr>
          <p:spPr>
            <a:xfrm>
              <a:off x="0" y="0"/>
              <a:ext cx="8583612" cy="2192337"/>
            </a:xfrm>
            <a:prstGeom prst="rect">
              <a:avLst/>
            </a:prstGeom>
            <a:solidFill>
              <a:srgbClr val="FFF0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" name="Text"/>
            <p:cNvSpPr txBox="1"/>
            <p:nvPr/>
          </p:nvSpPr>
          <p:spPr>
            <a:xfrm>
              <a:off x="4144467" y="920837"/>
              <a:ext cx="294678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   </a:t>
              </a:r>
            </a:p>
          </p:txBody>
        </p:sp>
      </p:grpSp>
      <p:pic>
        <p:nvPicPr>
          <p:cNvPr id="22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338" y="1438275"/>
            <a:ext cx="8580437" cy="26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741362"/>
            <a:ext cx="2517775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el der Präsentation"/>
          <p:cNvSpPr txBox="1"/>
          <p:nvPr>
            <p:ph type="title" hasCustomPrompt="1"/>
          </p:nvPr>
        </p:nvSpPr>
        <p:spPr>
          <a:xfrm>
            <a:off x="831850" y="4356100"/>
            <a:ext cx="7772400" cy="873125"/>
          </a:xfrm>
          <a:prstGeom prst="rect">
            <a:avLst/>
          </a:prstGeom>
        </p:spPr>
        <p:txBody>
          <a:bodyPr/>
          <a:lstStyle/>
          <a:p>
            <a:pPr/>
            <a:r>
              <a:t>Titel der Präsentation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830262" y="5499100"/>
            <a:ext cx="7747001" cy="33337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  <a:lvl2pPr>
              <a:defRPr>
                <a:latin typeface="+mn-lt"/>
                <a:ea typeface="+mn-ea"/>
                <a:cs typeface="+mn-cs"/>
                <a:sym typeface="Arial"/>
              </a:defRPr>
            </a:lvl2pPr>
            <a:lvl3pPr>
              <a:defRPr>
                <a:latin typeface="+mn-lt"/>
                <a:ea typeface="+mn-ea"/>
                <a:cs typeface="+mn-cs"/>
                <a:sym typeface="Arial"/>
              </a:defRPr>
            </a:lvl3pPr>
            <a:lvl4pPr>
              <a:defRPr>
                <a:latin typeface="+mn-lt"/>
                <a:ea typeface="+mn-ea"/>
                <a:cs typeface="+mn-cs"/>
                <a:sym typeface="Arial"/>
              </a:defRPr>
            </a:lvl4pPr>
            <a:lvl5pPr>
              <a:defRPr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Vorname, Nachname des Referenten, Datum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6" name="Grafik 1" descr="Grafik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7245" y="672819"/>
            <a:ext cx="1530171" cy="10009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" name="Rectangle 3"/>
          <p:cNvGrpSpPr/>
          <p:nvPr/>
        </p:nvGrpSpPr>
        <p:grpSpPr>
          <a:xfrm>
            <a:off x="296863" y="6255631"/>
            <a:ext cx="8550276" cy="350663"/>
            <a:chOff x="0" y="0"/>
            <a:chExt cx="8550275" cy="350661"/>
          </a:xfrm>
        </p:grpSpPr>
        <p:sp>
          <p:nvSpPr>
            <p:cNvPr id="27" name="Rectangle"/>
            <p:cNvSpPr/>
            <p:nvPr/>
          </p:nvSpPr>
          <p:spPr>
            <a:xfrm>
              <a:off x="0" y="40393"/>
              <a:ext cx="8550275" cy="26987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EED6EE"/>
                  </a:solidFill>
                </a:defRPr>
              </a:pPr>
            </a:p>
          </p:txBody>
        </p:sp>
        <p:sp>
          <p:nvSpPr>
            <p:cNvPr id="28" name="Deep Learning, SoSe 2021, Dr. -Ing. Mehdi Maboudi, Dr. Pedro Achanccaray"/>
            <p:cNvSpPr txBox="1"/>
            <p:nvPr/>
          </p:nvSpPr>
          <p:spPr>
            <a:xfrm>
              <a:off x="45719" y="-1"/>
              <a:ext cx="8458836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EED6EE"/>
                  </a:solidFill>
                </a:defRPr>
              </a:lvl1pPr>
            </a:lstStyle>
            <a:p>
              <a:pPr/>
              <a:r>
                <a:t>Deep Learning, SoSe 2021, Dr. -Ing. Mehdi Maboudi, Dr. Pedro Achanccaray</a:t>
              </a:r>
            </a:p>
          </p:txBody>
        </p:sp>
      </p:grp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8"/>
          <p:cNvSpPr/>
          <p:nvPr/>
        </p:nvSpPr>
        <p:spPr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</a:p>
        </p:txBody>
      </p:sp>
      <p:sp>
        <p:nvSpPr>
          <p:cNvPr id="47" name="Line 14"/>
          <p:cNvSpPr/>
          <p:nvPr/>
        </p:nvSpPr>
        <p:spPr>
          <a:xfrm>
            <a:off x="0" y="6091237"/>
            <a:ext cx="9144000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48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025"/>
            <a:ext cx="1762125" cy="652463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Textfeld 7"/>
          <p:cNvSpPr txBox="1"/>
          <p:nvPr/>
        </p:nvSpPr>
        <p:spPr>
          <a:xfrm>
            <a:off x="1821600" y="6140450"/>
            <a:ext cx="1985517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Deep learning, TOPIC| YOUR NAME| page </a:t>
            </a:r>
          </a:p>
        </p:txBody>
      </p:sp>
      <p:pic>
        <p:nvPicPr>
          <p:cNvPr id="50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0" y="5854189"/>
            <a:ext cx="1090396" cy="7133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half" idx="1"/>
          </p:nvPr>
        </p:nvSpPr>
        <p:spPr>
          <a:xfrm>
            <a:off x="2231739" y="2078850"/>
            <a:ext cx="5040562" cy="274530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  <a:lvl2pPr>
              <a:defRPr>
                <a:latin typeface="+mn-lt"/>
                <a:ea typeface="+mn-ea"/>
                <a:cs typeface="+mn-cs"/>
                <a:sym typeface="Arial"/>
              </a:defRPr>
            </a:lvl2pPr>
            <a:lvl3pPr>
              <a:defRPr>
                <a:latin typeface="+mn-lt"/>
                <a:ea typeface="+mn-ea"/>
                <a:cs typeface="+mn-cs"/>
                <a:sym typeface="Arial"/>
              </a:defRPr>
            </a:lvl3pPr>
            <a:lvl4pPr>
              <a:defRPr>
                <a:latin typeface="+mn-lt"/>
                <a:ea typeface="+mn-ea"/>
                <a:cs typeface="+mn-cs"/>
                <a:sym typeface="Arial"/>
              </a:defRPr>
            </a:lvl4pPr>
            <a:lvl5pPr>
              <a:defRPr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Rectangle 3"/>
          <p:cNvSpPr txBox="1"/>
          <p:nvPr/>
        </p:nvSpPr>
        <p:spPr>
          <a:xfrm>
            <a:off x="3717619" y="4914165"/>
            <a:ext cx="229382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rgbClr val="BFBFBF"/>
                </a:solidFill>
              </a:defRPr>
            </a:pPr>
            <a:r>
              <a:t>source: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This link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18"/>
          <p:cNvSpPr/>
          <p:nvPr/>
        </p:nvSpPr>
        <p:spPr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</a:p>
        </p:txBody>
      </p:sp>
      <p:sp>
        <p:nvSpPr>
          <p:cNvPr id="62" name="Line 14"/>
          <p:cNvSpPr/>
          <p:nvPr/>
        </p:nvSpPr>
        <p:spPr>
          <a:xfrm>
            <a:off x="0" y="6091237"/>
            <a:ext cx="9144000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3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025"/>
            <a:ext cx="1762125" cy="652463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extfeld 7"/>
          <p:cNvSpPr txBox="1"/>
          <p:nvPr/>
        </p:nvSpPr>
        <p:spPr>
          <a:xfrm>
            <a:off x="1821600" y="6140450"/>
            <a:ext cx="1985517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Deep learning, TOPIC| YOUR NAME| page </a:t>
            </a:r>
          </a:p>
        </p:txBody>
      </p:sp>
      <p:pic>
        <p:nvPicPr>
          <p:cNvPr id="65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0" y="5854189"/>
            <a:ext cx="1090396" cy="71330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8"/>
          <p:cNvSpPr/>
          <p:nvPr/>
        </p:nvSpPr>
        <p:spPr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</a:p>
        </p:txBody>
      </p:sp>
      <p:sp>
        <p:nvSpPr>
          <p:cNvPr id="75" name="Line 14"/>
          <p:cNvSpPr/>
          <p:nvPr/>
        </p:nvSpPr>
        <p:spPr>
          <a:xfrm>
            <a:off x="0" y="6091237"/>
            <a:ext cx="9144000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76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025"/>
            <a:ext cx="1762125" cy="652463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Textfeld 7"/>
          <p:cNvSpPr txBox="1"/>
          <p:nvPr/>
        </p:nvSpPr>
        <p:spPr>
          <a:xfrm>
            <a:off x="1821600" y="6140450"/>
            <a:ext cx="1985517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Deep learning, TOPIC| YOUR NAME| page </a:t>
            </a:r>
          </a:p>
        </p:txBody>
      </p:sp>
      <p:pic>
        <p:nvPicPr>
          <p:cNvPr id="78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0" y="5854189"/>
            <a:ext cx="1090396" cy="71330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1151620" y="1583162"/>
            <a:ext cx="7671976" cy="405238"/>
          </a:xfrm>
          <a:prstGeom prst="rect">
            <a:avLst/>
          </a:prstGeom>
        </p:spPr>
        <p:txBody>
          <a:bodyPr anchor="ctr"/>
          <a:lstStyle>
            <a:lvl1pPr marL="3175" indent="-3175">
              <a:buSzPct val="100000"/>
              <a:buFont typeface="Arial"/>
              <a:buChar char="•"/>
            </a:lvl1pPr>
            <a:lvl2pPr marL="0" indent="1587">
              <a:buSzTx/>
              <a:buFont typeface="Arial"/>
              <a:buNone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 Placeholder 14"/>
          <p:cNvSpPr/>
          <p:nvPr>
            <p:ph type="body" sz="quarter" idx="21"/>
          </p:nvPr>
        </p:nvSpPr>
        <p:spPr>
          <a:xfrm>
            <a:off x="1151620" y="2167788"/>
            <a:ext cx="7671977" cy="405238"/>
          </a:xfrm>
          <a:prstGeom prst="rect">
            <a:avLst/>
          </a:prstGeom>
        </p:spPr>
        <p:txBody>
          <a:bodyPr anchor="ctr"/>
          <a:lstStyle/>
          <a:p>
            <a:pPr marL="3175" indent="-3175">
              <a:buSzPct val="100000"/>
              <a:buFont typeface="Arial"/>
              <a:buChar char="•"/>
            </a:pPr>
          </a:p>
        </p:txBody>
      </p:sp>
      <p:sp>
        <p:nvSpPr>
          <p:cNvPr id="90" name="Text Placeholder 14"/>
          <p:cNvSpPr/>
          <p:nvPr>
            <p:ph type="body" sz="quarter" idx="22"/>
          </p:nvPr>
        </p:nvSpPr>
        <p:spPr>
          <a:xfrm>
            <a:off x="1135474" y="2752413"/>
            <a:ext cx="7671976" cy="405238"/>
          </a:xfrm>
          <a:prstGeom prst="rect">
            <a:avLst/>
          </a:prstGeom>
        </p:spPr>
        <p:txBody>
          <a:bodyPr anchor="ctr"/>
          <a:lstStyle/>
          <a:p>
            <a:pPr marL="3175" indent="-3175">
              <a:buSzPct val="100000"/>
              <a:buFont typeface="Arial"/>
              <a:buChar char="•"/>
            </a:pPr>
          </a:p>
        </p:txBody>
      </p:sp>
      <p:sp>
        <p:nvSpPr>
          <p:cNvPr id="91" name="Text Placeholder 14"/>
          <p:cNvSpPr/>
          <p:nvPr>
            <p:ph type="body" sz="quarter" idx="23"/>
          </p:nvPr>
        </p:nvSpPr>
        <p:spPr>
          <a:xfrm>
            <a:off x="429652" y="3331488"/>
            <a:ext cx="8375651" cy="405238"/>
          </a:xfrm>
          <a:prstGeom prst="rect">
            <a:avLst/>
          </a:prstGeom>
        </p:spPr>
        <p:txBody>
          <a:bodyPr anchor="ctr"/>
          <a:lstStyle/>
          <a:p>
            <a:pPr marL="3175" indent="-3175">
              <a:buSzPct val="100000"/>
              <a:buFont typeface="Arial"/>
              <a:buChar char="•"/>
            </a:pPr>
          </a:p>
        </p:txBody>
      </p:sp>
      <p:sp>
        <p:nvSpPr>
          <p:cNvPr id="92" name="Text Placeholder 14"/>
          <p:cNvSpPr/>
          <p:nvPr>
            <p:ph type="body" sz="quarter" idx="24"/>
          </p:nvPr>
        </p:nvSpPr>
        <p:spPr>
          <a:xfrm>
            <a:off x="1117179" y="3921662"/>
            <a:ext cx="7688124" cy="405238"/>
          </a:xfrm>
          <a:prstGeom prst="rect">
            <a:avLst/>
          </a:prstGeom>
        </p:spPr>
        <p:txBody>
          <a:bodyPr anchor="ctr"/>
          <a:lstStyle/>
          <a:p>
            <a:pPr marL="3175" indent="-3175">
              <a:buSzPct val="100000"/>
              <a:buFont typeface="Arial"/>
              <a:buChar char="•"/>
            </a:pPr>
          </a:p>
        </p:txBody>
      </p:sp>
      <p:sp>
        <p:nvSpPr>
          <p:cNvPr id="93" name="Text Placeholder 14"/>
          <p:cNvSpPr/>
          <p:nvPr>
            <p:ph type="body" sz="quarter" idx="25"/>
          </p:nvPr>
        </p:nvSpPr>
        <p:spPr>
          <a:xfrm>
            <a:off x="1135473" y="4500738"/>
            <a:ext cx="7688124" cy="405238"/>
          </a:xfrm>
          <a:prstGeom prst="rect">
            <a:avLst/>
          </a:prstGeom>
        </p:spPr>
        <p:txBody>
          <a:bodyPr anchor="ctr"/>
          <a:lstStyle/>
          <a:p>
            <a:pPr marL="3175" indent="-3175">
              <a:buSzPct val="100000"/>
              <a:buFont typeface="Arial"/>
              <a:buChar char="•"/>
            </a:pPr>
          </a:p>
        </p:txBody>
      </p:sp>
      <p:sp>
        <p:nvSpPr>
          <p:cNvPr id="94" name="Text Placeholder 14"/>
          <p:cNvSpPr/>
          <p:nvPr>
            <p:ph type="body" sz="quarter" idx="26"/>
          </p:nvPr>
        </p:nvSpPr>
        <p:spPr>
          <a:xfrm>
            <a:off x="1117179" y="5079813"/>
            <a:ext cx="7688124" cy="405238"/>
          </a:xfrm>
          <a:prstGeom prst="rect">
            <a:avLst/>
          </a:prstGeom>
        </p:spPr>
        <p:txBody>
          <a:bodyPr anchor="ctr"/>
          <a:lstStyle/>
          <a:p>
            <a:pPr marL="3175" indent="-3175">
              <a:buSzPct val="100000"/>
              <a:buFont typeface="Arial"/>
              <a:buChar char="•"/>
            </a:pPr>
          </a:p>
        </p:txBody>
      </p:sp>
      <p:sp>
        <p:nvSpPr>
          <p:cNvPr id="95" name="Text Placeholder 14"/>
          <p:cNvSpPr/>
          <p:nvPr>
            <p:ph type="body" sz="quarter" idx="27"/>
          </p:nvPr>
        </p:nvSpPr>
        <p:spPr>
          <a:xfrm>
            <a:off x="447946" y="992988"/>
            <a:ext cx="8375651" cy="405238"/>
          </a:xfrm>
          <a:prstGeom prst="rect">
            <a:avLst/>
          </a:prstGeom>
        </p:spPr>
        <p:txBody>
          <a:bodyPr anchor="ctr"/>
          <a:lstStyle/>
          <a:p>
            <a:pPr marL="3175" indent="-3175">
              <a:buSzPct val="100000"/>
              <a:buFont typeface="Arial"/>
              <a:buChar char="•"/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8"/>
          <p:cNvSpPr/>
          <p:nvPr/>
        </p:nvSpPr>
        <p:spPr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</a:p>
        </p:txBody>
      </p:sp>
      <p:sp>
        <p:nvSpPr>
          <p:cNvPr id="104" name="Line 14"/>
          <p:cNvSpPr/>
          <p:nvPr/>
        </p:nvSpPr>
        <p:spPr>
          <a:xfrm>
            <a:off x="0" y="6091237"/>
            <a:ext cx="9144000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5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025"/>
            <a:ext cx="1762125" cy="6524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extfeld 7"/>
          <p:cNvSpPr txBox="1"/>
          <p:nvPr/>
        </p:nvSpPr>
        <p:spPr>
          <a:xfrm>
            <a:off x="1821600" y="6140450"/>
            <a:ext cx="1985517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Deep learning, TOPIC| YOUR NAME| page </a:t>
            </a:r>
          </a:p>
        </p:txBody>
      </p:sp>
      <p:pic>
        <p:nvPicPr>
          <p:cNvPr id="107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0" y="5854189"/>
            <a:ext cx="1090396" cy="71330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Rectangle 6"/>
          <p:cNvSpPr/>
          <p:nvPr/>
        </p:nvSpPr>
        <p:spPr>
          <a:xfrm>
            <a:off x="0" y="0"/>
            <a:ext cx="9144000" cy="113347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</a:p>
        </p:txBody>
      </p:sp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idx="1"/>
          </p:nvPr>
        </p:nvSpPr>
        <p:spPr>
          <a:xfrm>
            <a:off x="431800" y="1339850"/>
            <a:ext cx="8370889" cy="46228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  <a:lvl2pPr>
              <a:defRPr>
                <a:latin typeface="+mn-lt"/>
                <a:ea typeface="+mn-ea"/>
                <a:cs typeface="+mn-cs"/>
                <a:sym typeface="Arial"/>
              </a:defRPr>
            </a:lvl2pPr>
            <a:lvl3pPr>
              <a:defRPr>
                <a:latin typeface="+mn-lt"/>
                <a:ea typeface="+mn-ea"/>
                <a:cs typeface="+mn-cs"/>
                <a:sym typeface="Arial"/>
              </a:defRPr>
            </a:lvl3pPr>
            <a:lvl4pPr>
              <a:defRPr>
                <a:latin typeface="+mn-lt"/>
                <a:ea typeface="+mn-ea"/>
                <a:cs typeface="+mn-cs"/>
                <a:sym typeface="Arial"/>
              </a:defRPr>
            </a:lvl4pPr>
            <a:lvl5pPr>
              <a:defRPr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/>
          <p:nvPr/>
        </p:nvSpPr>
        <p:spPr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</a:p>
        </p:txBody>
      </p:sp>
      <p:sp>
        <p:nvSpPr>
          <p:cNvPr id="3" name="Line 14"/>
          <p:cNvSpPr/>
          <p:nvPr/>
        </p:nvSpPr>
        <p:spPr>
          <a:xfrm>
            <a:off x="0" y="6091237"/>
            <a:ext cx="9144000" cy="1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4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15025"/>
            <a:ext cx="1762125" cy="65246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feld 7"/>
          <p:cNvSpPr txBox="1"/>
          <p:nvPr/>
        </p:nvSpPr>
        <p:spPr>
          <a:xfrm>
            <a:off x="1821600" y="6140450"/>
            <a:ext cx="1985517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Deep learning, TOPIC| YOUR NAME| page </a:t>
            </a:r>
          </a:p>
        </p:txBody>
      </p:sp>
      <p:pic>
        <p:nvPicPr>
          <p:cNvPr id="6" name="Grafik 2" descr="Grafik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350" y="5854189"/>
            <a:ext cx="1090396" cy="7133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/>
          <p:nvPr>
            <p:ph type="title"/>
          </p:nvPr>
        </p:nvSpPr>
        <p:spPr>
          <a:xfrm>
            <a:off x="431800" y="111125"/>
            <a:ext cx="8375650" cy="70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431800" y="1042987"/>
            <a:ext cx="8375650" cy="4772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190500" marR="0" indent="-18891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16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361950" marR="0" indent="-16986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16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542925" marR="0" indent="-179387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16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742950" marR="0" indent="-198437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16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1200150" marR="0" indent="-198437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16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1657350" marR="0" indent="-198437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16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2114550" marR="0" indent="-19843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16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2571750" marR="0" indent="-19843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16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hyperlink" Target="https://arxiv.org/pdf/2105.08655.pdf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hyperlink" Target="https://arxiv.org/pdf/2012.02951.pd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hyperlink" Target="https://levity.ai/blog/what-is-an-image-classifier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hyperlink" Target="https://towardsdatascience.com/a-comprehensive-guide-to-convolutional-neural-networks-the-eli5-way-3bd2b1164a53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hyperlink" Target="http://cs231n.stanford.edu/schedule.html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hyperlink" Target="http://cs231n.stanford.edu/slides/2022/lecture_6_jiajun.pdf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hyperlink" Target="https://paperswithcode.com/dataset/imagenet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hyperlink" Target="https://www.topbots.com/transfer-learning-in-nlp/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hyperlink" Target="https://builtin.com/data-science/transfer-learning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hyperlink" Target="https://towardsdatascience.com/activation-functions-neural-networks-1cbd9f8d91d6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hyperlink" Target="https://peltarion.com/knowledge-center/modeling-view/build-an-ai-model/loss-functions/binary-crossentropy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hyperlink" Target="https://github.com/Deep-Learning-IGP-TUBS-SoSe2022/2022-Group06/tree/main/Final_Project/Cod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hyperlink" Target="https://www.dw.com/en/pakistan-floods-international-aid-arrives-as-death-toll-tops-1200/a-63005125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climatechange.ai/papers/neurips2021/55" TargetMode="External"/><Relationship Id="rId3" Type="http://schemas.openxmlformats.org/officeDocument/2006/relationships/hyperlink" Target="https://arxiv.org/pdf/2012.02951.pdf" TargetMode="External"/><Relationship Id="rId4" Type="http://schemas.openxmlformats.org/officeDocument/2006/relationships/hyperlink" Target="https://arxiv.org/pdf/2105.08655.pdf" TargetMode="External"/><Relationship Id="rId5" Type="http://schemas.openxmlformats.org/officeDocument/2006/relationships/hyperlink" Target="https://github.com/BinaLab/FloodNet-Challenge-EARTHVISION2021" TargetMode="External"/><Relationship Id="rId6" Type="http://schemas.openxmlformats.org/officeDocument/2006/relationships/hyperlink" Target="https://github.com/sahilkhose/FloodNet" TargetMode="External"/><Relationship Id="rId7" Type="http://schemas.openxmlformats.org/officeDocument/2006/relationships/hyperlink" Target="https://machinelearningmastery.com/how-to-use-transfer-learning-when-developing-convolutional-neural-network-models/" TargetMode="External"/><Relationship Id="rId8" Type="http://schemas.openxmlformats.org/officeDocument/2006/relationships/hyperlink" Target="http://cs231n.stanford.edu/schedule.htm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hyperlink" Target="https://www.researchgate.net/figure/Computer-vision-tasks-for-smoke-detection-in-an-image_fig1_346695815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hyperlink" Target="https://www.researchgate.net/figure/DeepEye-A-near-real-time-disaster-detection-system-based-on-UAVs-and-deep-learning_fig1_323187472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hyperlink" Target="https://www.statista.com/chart/23904/deadliest-natural-disasters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hyperlink" Target="https://www.researchgate.net/figure/Drone-Multicoptert-Landslides-and-disasters-in-Giripurwo-Village-Girimulyo-District_fig3_334719284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hyperlink" Target="https://www.climatechange.ai/papers/neurips2021/55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el 8"/>
          <p:cNvSpPr txBox="1"/>
          <p:nvPr>
            <p:ph type="title"/>
          </p:nvPr>
        </p:nvSpPr>
        <p:spPr>
          <a:xfrm>
            <a:off x="831850" y="4149080"/>
            <a:ext cx="7772400" cy="1080146"/>
          </a:xfrm>
          <a:prstGeom prst="rect">
            <a:avLst/>
          </a:prstGeom>
        </p:spPr>
        <p:txBody>
          <a:bodyPr/>
          <a:lstStyle/>
          <a:p>
            <a:pPr lvl="1" algn="ctr">
              <a:defRPr sz="2800"/>
            </a:pPr>
            <a:r>
              <a:t>Deep Learning for Remote Sensing</a:t>
            </a:r>
            <a:br/>
            <a:r>
              <a:rPr b="0" sz="2200"/>
              <a:t>Floodnet Classification</a:t>
            </a:r>
          </a:p>
        </p:txBody>
      </p:sp>
      <p:sp>
        <p:nvSpPr>
          <p:cNvPr id="121" name="Untertitel 7"/>
          <p:cNvSpPr txBox="1"/>
          <p:nvPr/>
        </p:nvSpPr>
        <p:spPr>
          <a:xfrm>
            <a:off x="3671899" y="5319209"/>
            <a:ext cx="2256573" cy="499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300"/>
              </a:spcBef>
              <a:defRPr sz="1600"/>
            </a:pPr>
            <a:r>
              <a:t>Arjun Arora</a:t>
            </a:r>
          </a:p>
          <a:p>
            <a:pPr algn="ctr">
              <a:spcBef>
                <a:spcPts val="300"/>
              </a:spcBef>
              <a:defRPr sz="1600"/>
            </a:pP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 disaster visual scene understanding- Classification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Text Placeholder 2"/>
          <p:cNvSpPr txBox="1"/>
          <p:nvPr>
            <p:ph type="body" idx="1"/>
          </p:nvPr>
        </p:nvSpPr>
        <p:spPr>
          <a:xfrm>
            <a:off x="447946" y="1583162"/>
            <a:ext cx="8493960" cy="3837726"/>
          </a:xfrm>
          <a:prstGeom prst="rect">
            <a:avLst/>
          </a:prstGeom>
        </p:spPr>
        <p:txBody>
          <a:bodyPr/>
          <a:lstStyle/>
          <a:p>
            <a:pPr/>
            <a:r>
              <a:t>Supervised classification - Imagenet, ResNet, EfficientNet</a:t>
            </a:r>
          </a:p>
          <a:p>
            <a:pPr/>
            <a:r>
              <a:t>ResNet - Residual connection architecture; Skip connections solve vanishing gradient.</a:t>
            </a:r>
          </a:p>
          <a:p>
            <a:pPr/>
            <a:r>
              <a:t>EfficientNet - Simple but scalable </a:t>
            </a:r>
            <a:br/>
            <a:br/>
          </a:p>
        </p:txBody>
      </p:sp>
      <p:grpSp>
        <p:nvGrpSpPr>
          <p:cNvPr id="176" name="Group"/>
          <p:cNvGrpSpPr/>
          <p:nvPr/>
        </p:nvGrpSpPr>
        <p:grpSpPr>
          <a:xfrm>
            <a:off x="447946" y="1583162"/>
            <a:ext cx="5295901" cy="2723023"/>
            <a:chOff x="0" y="0"/>
            <a:chExt cx="5295900" cy="2723021"/>
          </a:xfrm>
        </p:grpSpPr>
        <p:pic>
          <p:nvPicPr>
            <p:cNvPr id="17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295901" cy="2260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Caption"/>
            <p:cNvSpPr/>
            <p:nvPr/>
          </p:nvSpPr>
          <p:spPr>
            <a:xfrm>
              <a:off x="0" y="2362200"/>
              <a:ext cx="5295901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Table 1: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Authors classification results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 disaster visual scene understanding- Semantic segmentation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2" name="Group"/>
          <p:cNvGrpSpPr/>
          <p:nvPr/>
        </p:nvGrpSpPr>
        <p:grpSpPr>
          <a:xfrm>
            <a:off x="5025553" y="2323056"/>
            <a:ext cx="3983938" cy="2766385"/>
            <a:chOff x="0" y="0"/>
            <a:chExt cx="3983937" cy="2766384"/>
          </a:xfrm>
        </p:grpSpPr>
        <p:pic>
          <p:nvPicPr>
            <p:cNvPr id="1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983938" cy="2303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Caption"/>
            <p:cNvSpPr/>
            <p:nvPr/>
          </p:nvSpPr>
          <p:spPr>
            <a:xfrm>
              <a:off x="0" y="2405563"/>
              <a:ext cx="3983938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Table 2: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Segmentation classes</a:t>
              </a:r>
            </a:p>
          </p:txBody>
        </p:sp>
      </p:grpSp>
      <p:sp>
        <p:nvSpPr>
          <p:cNvPr id="183" name="Text Placeholder 2"/>
          <p:cNvSpPr txBox="1"/>
          <p:nvPr>
            <p:ph type="body" sz="half" idx="1"/>
          </p:nvPr>
        </p:nvSpPr>
        <p:spPr>
          <a:xfrm>
            <a:off x="384175" y="1583162"/>
            <a:ext cx="4518359" cy="3612301"/>
          </a:xfrm>
          <a:prstGeom prst="rect">
            <a:avLst/>
          </a:prstGeom>
        </p:spPr>
        <p:txBody>
          <a:bodyPr/>
          <a:lstStyle/>
          <a:p>
            <a:pPr/>
            <a:r>
              <a:t>Supervised Semantic Segmentation: Extract max info </a:t>
            </a:r>
            <a:br/>
            <a:r>
              <a:t>from image. </a:t>
            </a:r>
            <a:br/>
          </a:p>
          <a:p>
            <a:pPr/>
            <a:r>
              <a:t>Classify each pixel to a class label.</a:t>
            </a:r>
            <a:br/>
          </a:p>
          <a:p>
            <a:pPr/>
            <a:r>
              <a:t>Models - UNet, PSPNet and DeepLab.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 disaster visual scene understanding- VQA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Text Placeholder 2"/>
          <p:cNvSpPr txBox="1"/>
          <p:nvPr>
            <p:ph type="body" sz="half" idx="1"/>
          </p:nvPr>
        </p:nvSpPr>
        <p:spPr>
          <a:xfrm>
            <a:off x="1325164" y="1583162"/>
            <a:ext cx="6493672" cy="3043858"/>
          </a:xfrm>
          <a:prstGeom prst="rect">
            <a:avLst/>
          </a:prstGeom>
        </p:spPr>
        <p:txBody>
          <a:bodyPr/>
          <a:lstStyle/>
          <a:p>
            <a:pPr/>
            <a:r>
              <a:t>VQA framework: Generate questions related to building, </a:t>
            </a:r>
            <a:br/>
            <a:r>
              <a:t>road, and entire image.</a:t>
            </a:r>
            <a:br/>
          </a:p>
          <a:p>
            <a:pPr/>
            <a:r>
              <a:t>Precise damages and situations.</a:t>
            </a:r>
            <a:br/>
          </a:p>
          <a:p>
            <a:pPr/>
            <a:r>
              <a:t>Find right questions and multiple for each image.</a:t>
            </a:r>
            <a:br/>
          </a:p>
          <a:p>
            <a:pPr>
              <a:defRPr>
                <a:solidFill>
                  <a:schemeClr val="accent1">
                    <a:lumOff val="-8627"/>
                  </a:schemeClr>
                </a:solidFill>
              </a:defRPr>
            </a:pPr>
            <a:r>
              <a:t>Challenge: Annotation is difficult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loodnet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Floodnet Dataset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Source - small DJI UAV drone after Hurricane Harvey, 2017.…"/>
          <p:cNvSpPr txBox="1"/>
          <p:nvPr>
            <p:ph type="body" idx="1"/>
          </p:nvPr>
        </p:nvSpPr>
        <p:spPr>
          <a:xfrm>
            <a:off x="736012" y="1388611"/>
            <a:ext cx="7671976" cy="4080778"/>
          </a:xfrm>
          <a:prstGeom prst="rect">
            <a:avLst/>
          </a:prstGeom>
        </p:spPr>
        <p:txBody>
          <a:bodyPr/>
          <a:lstStyle/>
          <a:p>
            <a:pPr/>
            <a:r>
              <a:t>Source - small DJI UAV drone after Hurricane Harvey, 2017.</a:t>
            </a:r>
            <a:br/>
          </a:p>
          <a:p>
            <a:pPr/>
            <a:r>
              <a:t>Images taken during response - realistic and state of practice.</a:t>
            </a:r>
            <a:br/>
          </a:p>
          <a:p>
            <a:pPr/>
            <a:r>
              <a:t>High resolution images ~ 4/5 Megabytes.</a:t>
            </a:r>
            <a:br/>
          </a:p>
          <a:p>
            <a:pPr/>
            <a:r>
              <a:t>1450 train images (2343 total)</a:t>
            </a:r>
            <a:br/>
          </a:p>
          <a:p>
            <a:pPr/>
            <a:r>
              <a:t>400 images are labeled.</a:t>
            </a:r>
            <a:br/>
          </a:p>
          <a:p>
            <a:pPr/>
            <a:r>
              <a:t>Our sample set: Train labeled images</a:t>
            </a:r>
            <a:br/>
            <a:r>
              <a:t>(51 Flooded, 357 Non-flooded)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loodnet Dataset - 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Floodnet Dataset - Challenges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Labeled data samples are small.…"/>
          <p:cNvSpPr txBox="1"/>
          <p:nvPr>
            <p:ph type="body" sz="half" idx="1"/>
          </p:nvPr>
        </p:nvSpPr>
        <p:spPr>
          <a:xfrm>
            <a:off x="736012" y="1388611"/>
            <a:ext cx="4325011" cy="4080778"/>
          </a:xfrm>
          <a:prstGeom prst="rect">
            <a:avLst/>
          </a:prstGeom>
        </p:spPr>
        <p:txBody>
          <a:bodyPr/>
          <a:lstStyle/>
          <a:p>
            <a:pPr/>
            <a:r>
              <a:t>Labeled data samples are small.</a:t>
            </a:r>
            <a:br/>
          </a:p>
          <a:p>
            <a:pPr/>
            <a:r>
              <a:t>Images are very high resolution, difficult to process. </a:t>
            </a:r>
            <a:br/>
          </a:p>
          <a:p>
            <a:pPr/>
            <a:r>
              <a:t>Resize without loss of efficiency.</a:t>
            </a:r>
            <a:br/>
          </a:p>
          <a:p>
            <a:pPr/>
            <a:r>
              <a:t>Natural water bodies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5123772" y="2248883"/>
            <a:ext cx="3793832" cy="3000456"/>
            <a:chOff x="0" y="0"/>
            <a:chExt cx="3793831" cy="3000455"/>
          </a:xfrm>
        </p:grpSpPr>
        <p:pic>
          <p:nvPicPr>
            <p:cNvPr id="196" name="7372.jpg" descr="7372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93832" cy="25380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Caption"/>
            <p:cNvSpPr/>
            <p:nvPr/>
          </p:nvSpPr>
          <p:spPr>
            <a:xfrm>
              <a:off x="0" y="2639633"/>
              <a:ext cx="3793832" cy="360823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7: Data sample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Floodnet Classification</a:t>
            </a:r>
          </a:p>
        </p:txBody>
      </p:sp>
      <p:sp>
        <p:nvSpPr>
          <p:cNvPr id="201" name="Text Placeholder 9"/>
          <p:cNvSpPr/>
          <p:nvPr>
            <p:ph type="body" idx="27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buFont typeface="Arial"/>
            </a:lvl1pPr>
          </a:lstStyle>
          <a:p>
            <a:pPr/>
            <a:r>
              <a:t>Classifying hurricane Harvey images as Flooded or Non-Flooded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5" name="Group"/>
          <p:cNvGrpSpPr/>
          <p:nvPr/>
        </p:nvGrpSpPr>
        <p:grpSpPr>
          <a:xfrm>
            <a:off x="533204" y="1704835"/>
            <a:ext cx="8077592" cy="3910751"/>
            <a:chOff x="0" y="0"/>
            <a:chExt cx="8077591" cy="3910750"/>
          </a:xfrm>
        </p:grpSpPr>
        <p:pic>
          <p:nvPicPr>
            <p:cNvPr id="20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77592" cy="3448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Caption"/>
            <p:cNvSpPr/>
            <p:nvPr/>
          </p:nvSpPr>
          <p:spPr>
            <a:xfrm>
              <a:off x="0" y="3549929"/>
              <a:ext cx="8077592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8: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Image classifier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Floodnet Classification</a:t>
            </a:r>
          </a:p>
        </p:txBody>
      </p:sp>
      <p:sp>
        <p:nvSpPr>
          <p:cNvPr id="208" name="Text Placeholder 2"/>
          <p:cNvSpPr txBox="1"/>
          <p:nvPr>
            <p:ph type="body" sz="quarter" idx="1"/>
          </p:nvPr>
        </p:nvSpPr>
        <p:spPr>
          <a:xfrm>
            <a:off x="447946" y="1583162"/>
            <a:ext cx="8375651" cy="405238"/>
          </a:xfrm>
          <a:prstGeom prst="rect">
            <a:avLst/>
          </a:prstGeom>
        </p:spPr>
        <p:txBody>
          <a:bodyPr/>
          <a:lstStyle/>
          <a:p>
            <a:pPr/>
            <a:r>
              <a:t>Steps taken for efficient and accurate classifications:</a:t>
            </a:r>
          </a:p>
        </p:txBody>
      </p:sp>
      <p:sp>
        <p:nvSpPr>
          <p:cNvPr id="209" name="Text Placeholder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</a:lstStyle>
          <a:p>
            <a:pPr/>
            <a:r>
              <a:t>Resize the images.</a:t>
            </a:r>
          </a:p>
        </p:txBody>
      </p:sp>
      <p:sp>
        <p:nvSpPr>
          <p:cNvPr id="210" name="Text Placeholder 4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</a:lstStyle>
          <a:p>
            <a:pPr/>
            <a:r>
              <a:t>Split dataset to train, test and validation sets.</a:t>
            </a:r>
          </a:p>
        </p:txBody>
      </p:sp>
      <p:sp>
        <p:nvSpPr>
          <p:cNvPr id="211" name="Text Placeholder 5"/>
          <p:cNvSpPr/>
          <p:nvPr>
            <p:ph type="body" idx="23"/>
          </p:nvPr>
        </p:nvSpPr>
        <p:spPr>
          <a:xfrm>
            <a:off x="1117179" y="3331488"/>
            <a:ext cx="7688124" cy="405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</a:lstStyle>
          <a:p>
            <a:pPr/>
            <a:r>
              <a:t>Use ImageDataGenerator - Augmentation and batches.</a:t>
            </a:r>
          </a:p>
        </p:txBody>
      </p:sp>
      <p:sp>
        <p:nvSpPr>
          <p:cNvPr id="212" name="Text Placeholder 6"/>
          <p:cNvSpPr/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</a:lstStyle>
          <a:p>
            <a:pPr/>
            <a:r>
              <a:t>Use transfer learning(Resnet 50)</a:t>
            </a:r>
          </a:p>
        </p:txBody>
      </p:sp>
      <p:sp>
        <p:nvSpPr>
          <p:cNvPr id="213" name="Text Placeholder 7"/>
          <p:cNvSpPr/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</a:lstStyle>
          <a:p>
            <a:pPr/>
            <a:r>
              <a:t>Test on batches of images.</a:t>
            </a:r>
          </a:p>
        </p:txBody>
      </p:sp>
      <p:sp>
        <p:nvSpPr>
          <p:cNvPr id="214" name="Text Placeholder 8"/>
          <p:cNvSpPr/>
          <p:nvPr>
            <p:ph type="body" idx="26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</a:lstStyle>
          <a:p>
            <a:pPr/>
            <a:r>
              <a:t>Use tensor-board for visualisation and experimentation.</a:t>
            </a:r>
          </a:p>
        </p:txBody>
      </p:sp>
      <p:sp>
        <p:nvSpPr>
          <p:cNvPr id="215" name="Text Placeholder 9"/>
          <p:cNvSpPr/>
          <p:nvPr>
            <p:ph type="body" idx="27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buFont typeface="Arial"/>
            </a:lvl1pPr>
          </a:lstStyle>
          <a:p>
            <a:pPr/>
            <a:r>
              <a:t>Classifying hurricane Harvey images as Flooded or Non-Flooded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ata preparation &amp; pre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Data preparation &amp; preprocessing</a:t>
            </a:r>
          </a:p>
        </p:txBody>
      </p:sp>
      <p:sp>
        <p:nvSpPr>
          <p:cNvPr id="219" name="Resize the images: OG image size ~ 7 MBs. Difficult to work with. Large number of parameters working with 4000*3000 pixel images.…"/>
          <p:cNvSpPr txBox="1"/>
          <p:nvPr>
            <p:ph type="body" idx="1"/>
          </p:nvPr>
        </p:nvSpPr>
        <p:spPr>
          <a:xfrm>
            <a:off x="736012" y="1583162"/>
            <a:ext cx="7671976" cy="3507015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t>Resize the images: </a:t>
            </a:r>
            <a:r>
              <a:rPr b="0" u="none"/>
              <a:t>OG image size ~ 7 MBs. Difficult to work with. Large number of parameters working with 4000*3000 pixel images.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Ram over crashes.</a:t>
            </a:r>
            <a:br>
              <a:rPr b="0" u="none"/>
            </a:br>
            <a:endParaRPr b="0" u="none"/>
          </a:p>
          <a:p>
            <a:pPr>
              <a:defRPr b="1" u="sng">
                <a:solidFill>
                  <a:schemeClr val="accent4">
                    <a:lumOff val="-9803"/>
                  </a:schemeClr>
                </a:solidFill>
              </a:defRPr>
            </a:pPr>
            <a:r>
              <a:rPr b="0" u="none"/>
              <a:t>Solution! Reshape to 400*300</a:t>
            </a:r>
          </a:p>
        </p:txBody>
      </p:sp>
      <p:grpSp>
        <p:nvGrpSpPr>
          <p:cNvPr id="222" name="Group"/>
          <p:cNvGrpSpPr/>
          <p:nvPr/>
        </p:nvGrpSpPr>
        <p:grpSpPr>
          <a:xfrm>
            <a:off x="4043859" y="3757731"/>
            <a:ext cx="5070928" cy="2085388"/>
            <a:chOff x="0" y="0"/>
            <a:chExt cx="5070927" cy="2085387"/>
          </a:xfrm>
        </p:grpSpPr>
        <p:pic>
          <p:nvPicPr>
            <p:cNvPr id="220" name="Screenshot 2022-09-16 at 01.08.45.png" descr="Screenshot 2022-09-16 at 01.08.4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070928" cy="1622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Caption"/>
            <p:cNvSpPr/>
            <p:nvPr/>
          </p:nvSpPr>
          <p:spPr>
            <a:xfrm>
              <a:off x="0" y="1724566"/>
              <a:ext cx="5070928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9: Resize the images</a:t>
              </a:r>
            </a:p>
          </p:txBody>
        </p:sp>
      </p:grp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odel - ResN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Model - ResNet</a:t>
            </a:r>
          </a:p>
        </p:txBody>
      </p:sp>
      <p:sp>
        <p:nvSpPr>
          <p:cNvPr id="226" name="Deep residual networks(ResNet-50): 50 layer deep  CNN.…"/>
          <p:cNvSpPr txBox="1"/>
          <p:nvPr>
            <p:ph type="body" sz="half" idx="1"/>
          </p:nvPr>
        </p:nvSpPr>
        <p:spPr>
          <a:xfrm>
            <a:off x="736012" y="1256512"/>
            <a:ext cx="4512238" cy="4522776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rPr b="0" u="none"/>
              <a:t>Deep residual networks(ResNet-50): 50 layer deep </a:t>
            </a:r>
            <a:br>
              <a:rPr b="0" u="none"/>
            </a:br>
            <a:r>
              <a:rPr b="0" u="none"/>
              <a:t>CNN.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Stacks residual blocks on top of each other to form a </a:t>
            </a:r>
            <a:br>
              <a:rPr b="0" u="none"/>
            </a:br>
            <a:r>
              <a:rPr b="0" u="none"/>
              <a:t>network.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Pretrained on ImageNet database.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Output layer with sigmoid activation function.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" name="Group"/>
          <p:cNvGrpSpPr/>
          <p:nvPr/>
        </p:nvGrpSpPr>
        <p:grpSpPr>
          <a:xfrm>
            <a:off x="5331359" y="1256512"/>
            <a:ext cx="3597611" cy="4807397"/>
            <a:chOff x="0" y="0"/>
            <a:chExt cx="3597609" cy="4807396"/>
          </a:xfrm>
        </p:grpSpPr>
        <p:pic>
          <p:nvPicPr>
            <p:cNvPr id="228" name="Screenshot 2022-09-16 at 17.44.55.png" descr="Screenshot 2022-09-16 at 17.44.5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597610" cy="4344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" name="Caption"/>
            <p:cNvSpPr/>
            <p:nvPr/>
          </p:nvSpPr>
          <p:spPr>
            <a:xfrm>
              <a:off x="0" y="4446574"/>
              <a:ext cx="3597610" cy="360823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10: Model preparation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"/>
          <p:cNvGrpSpPr/>
          <p:nvPr/>
        </p:nvGrpSpPr>
        <p:grpSpPr>
          <a:xfrm>
            <a:off x="0" y="1884356"/>
            <a:ext cx="9144000" cy="3551709"/>
            <a:chOff x="0" y="0"/>
            <a:chExt cx="9144000" cy="3551708"/>
          </a:xfrm>
        </p:grpSpPr>
        <p:pic>
          <p:nvPicPr>
            <p:cNvPr id="23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4000" cy="3089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" name="Caption"/>
            <p:cNvSpPr/>
            <p:nvPr/>
          </p:nvSpPr>
          <p:spPr>
            <a:xfrm>
              <a:off x="0" y="3190887"/>
              <a:ext cx="9144000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11: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Image classification with conv nets</a:t>
              </a:r>
            </a:p>
          </p:txBody>
        </p:sp>
      </p:grpSp>
      <p:sp>
        <p:nvSpPr>
          <p:cNvPr id="235" name="Model -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Model -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" name="Text Placeholder 2"/>
          <p:cNvSpPr txBox="1"/>
          <p:nvPr>
            <p:ph type="body" idx="1"/>
          </p:nvPr>
        </p:nvSpPr>
        <p:spPr>
          <a:xfrm>
            <a:off x="686991" y="1401932"/>
            <a:ext cx="7770018" cy="3869475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Introduction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Motivation &amp; Objective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Post disaster visual scene understanding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Floodnet dataset &amp; Classification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Data preparation &amp; preprocessing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Model training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Transfer learning 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Experimental setup &amp; Parameters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Results and predictions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Conclusion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Future works and tasks</a:t>
            </a:r>
          </a:p>
          <a:p>
            <a:pPr marL="160421" indent="-160421">
              <a:buSzPct val="60000"/>
              <a:buFontTx/>
              <a:buBlip>
                <a:blip r:embed="rId2"/>
              </a:buBlip>
            </a:pPr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"/>
          <p:cNvGrpSpPr/>
          <p:nvPr/>
        </p:nvGrpSpPr>
        <p:grpSpPr>
          <a:xfrm>
            <a:off x="600891" y="1165530"/>
            <a:ext cx="7942218" cy="4602162"/>
            <a:chOff x="0" y="0"/>
            <a:chExt cx="7942217" cy="4602161"/>
          </a:xfrm>
        </p:grpSpPr>
        <p:pic>
          <p:nvPicPr>
            <p:cNvPr id="237" name="Screenshot 2022-09-20 at 09.25.02.png" descr="Screenshot 2022-09-20 at 09.25.0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942218" cy="4139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Caption"/>
            <p:cNvSpPr/>
            <p:nvPr/>
          </p:nvSpPr>
          <p:spPr>
            <a:xfrm>
              <a:off x="0" y="4241340"/>
              <a:ext cx="7942218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12: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Components of CNN</a:t>
              </a:r>
            </a:p>
          </p:txBody>
        </p:sp>
      </p:grpSp>
      <p:sp>
        <p:nvSpPr>
          <p:cNvPr id="240" name="Model -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Model -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Model -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Model - Architecture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Screenshot 2022-09-20 at 09.35.34.png" descr="Screenshot 2022-09-20 at 09.35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0529" y="1058205"/>
            <a:ext cx="5422942" cy="4833665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ig 13: Resnet  Architecture"/>
          <p:cNvSpPr txBox="1"/>
          <p:nvPr/>
        </p:nvSpPr>
        <p:spPr>
          <a:xfrm>
            <a:off x="7516396" y="3326694"/>
            <a:ext cx="1641722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Fig 13: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Resnet </a:t>
            </a:r>
            <a:b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</a:b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odel - Imagen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Model - Imagenet</a:t>
            </a:r>
          </a:p>
        </p:txBody>
      </p:sp>
      <p:sp>
        <p:nvSpPr>
          <p:cNvPr id="248" name="ImageNet - 14 million images into 1000 object  categories.…"/>
          <p:cNvSpPr txBox="1"/>
          <p:nvPr>
            <p:ph type="body" sz="half" idx="1"/>
          </p:nvPr>
        </p:nvSpPr>
        <p:spPr>
          <a:xfrm>
            <a:off x="736012" y="1583162"/>
            <a:ext cx="4556664" cy="3837726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rPr b="0" u="none"/>
              <a:t>ImageNet - 14 million images into 1000 object </a:t>
            </a:r>
            <a:br>
              <a:rPr b="0" u="none"/>
            </a:br>
            <a:r>
              <a:rPr b="0" u="none"/>
              <a:t>categories.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Used  in visual object detection since 2010. 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A lot of major CNNs have used this dataset to train.</a:t>
            </a:r>
            <a:br>
              <a:rPr b="0" u="none"/>
            </a:br>
            <a:endParaRPr b="0" u="none"/>
          </a:p>
          <a:p>
            <a:pPr>
              <a:defRPr i="1"/>
            </a:pPr>
            <a:r>
              <a:t>These networks also demonstrate a strong ability to generalise to images outside the ImageNet dataset via </a:t>
            </a:r>
            <a:r>
              <a:rPr u="sng"/>
              <a:t>transfer learning</a:t>
            </a:r>
            <a:r>
              <a:t>, such as feature extraction and fine-tuning.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5340564" y="1613633"/>
            <a:ext cx="3722810" cy="4185231"/>
            <a:chOff x="0" y="0"/>
            <a:chExt cx="3722808" cy="4185230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22809" cy="3722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Caption"/>
            <p:cNvSpPr/>
            <p:nvPr/>
          </p:nvSpPr>
          <p:spPr>
            <a:xfrm>
              <a:off x="0" y="3824408"/>
              <a:ext cx="3722809" cy="360823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14 :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Imagenet examples</a:t>
              </a:r>
            </a:p>
          </p:txBody>
        </p:sp>
      </p:grp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Transfer Learning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568835" y="1427417"/>
            <a:ext cx="8006330" cy="4465587"/>
            <a:chOff x="0" y="0"/>
            <a:chExt cx="8006328" cy="4465585"/>
          </a:xfrm>
        </p:grpSpPr>
        <p:pic>
          <p:nvPicPr>
            <p:cNvPr id="25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06329" cy="40031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Caption"/>
            <p:cNvSpPr/>
            <p:nvPr/>
          </p:nvSpPr>
          <p:spPr>
            <a:xfrm>
              <a:off x="0" y="4104764"/>
              <a:ext cx="8006329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15: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Transfer learning</a:t>
              </a:r>
            </a:p>
          </p:txBody>
        </p:sp>
      </p:grp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Transfer Learning</a:t>
            </a:r>
          </a:p>
        </p:txBody>
      </p:sp>
      <p:sp>
        <p:nvSpPr>
          <p:cNvPr id="261" name="Reuse pre-trained model on a new problem.…"/>
          <p:cNvSpPr txBox="1"/>
          <p:nvPr>
            <p:ph type="body" sz="half" idx="1"/>
          </p:nvPr>
        </p:nvSpPr>
        <p:spPr>
          <a:xfrm>
            <a:off x="688387" y="1510137"/>
            <a:ext cx="3798740" cy="3837726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rPr b="0" u="none"/>
              <a:t>Reuse pre-trained model on a new problem.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Little data, quick train times. 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Used in Computer vision and NLP.</a:t>
            </a:r>
            <a:br>
              <a:rPr b="0" u="none"/>
            </a:br>
            <a:endParaRPr b="0" u="none"/>
          </a:p>
          <a:p>
            <a:pPr/>
            <a:r>
              <a:t>You need to add/modify some layers according to </a:t>
            </a:r>
            <a:br/>
            <a:r>
              <a:t>the new task.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" name="Group"/>
          <p:cNvGrpSpPr/>
          <p:nvPr/>
        </p:nvGrpSpPr>
        <p:grpSpPr>
          <a:xfrm>
            <a:off x="4394727" y="1510137"/>
            <a:ext cx="5116967" cy="4566847"/>
            <a:chOff x="0" y="0"/>
            <a:chExt cx="5116965" cy="4566845"/>
          </a:xfrm>
        </p:grpSpPr>
        <p:pic>
          <p:nvPicPr>
            <p:cNvPr id="26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16966" cy="3837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Caption"/>
            <p:cNvSpPr/>
            <p:nvPr/>
          </p:nvSpPr>
          <p:spPr>
            <a:xfrm>
              <a:off x="0" y="3939324"/>
              <a:ext cx="5116967" cy="6275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16: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Learning transfer from old task to new task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Experimental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Experimental setup</a:t>
            </a:r>
          </a:p>
        </p:txBody>
      </p:sp>
      <p:sp>
        <p:nvSpPr>
          <p:cNvPr id="268" name="Train - 80%, test - 10%, val - 10%.…"/>
          <p:cNvSpPr txBox="1"/>
          <p:nvPr>
            <p:ph type="body" idx="1"/>
          </p:nvPr>
        </p:nvSpPr>
        <p:spPr>
          <a:xfrm>
            <a:off x="688387" y="1510137"/>
            <a:ext cx="7767226" cy="3837726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rPr b="0" u="none"/>
              <a:t>Train - 80%, test - 10%, val - 10%.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Labels 1 for Flooded, 0 for Non-flooded.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Input layer + Resnet50 feature extraction layer + Global average pooling layer + Output layer with sigmoid activation.</a:t>
            </a:r>
            <a:br>
              <a:rPr b="0" u="none"/>
            </a:br>
            <a:endParaRPr b="0" u="none"/>
          </a:p>
          <a:p>
            <a:pPr/>
            <a:r>
              <a:rPr b="1"/>
              <a:t>Integrated Feature Extractor</a:t>
            </a:r>
            <a:r>
              <a:t>: The pre-trained model, or some portion of the model, is integrated into a new model, but layers of the pre-trained model are frozen during training.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Experimental setup - Model 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Experimental setup - Model Summary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1432877" y="1539757"/>
            <a:ext cx="6278246" cy="4241070"/>
            <a:chOff x="0" y="0"/>
            <a:chExt cx="6278245" cy="4241068"/>
          </a:xfrm>
        </p:grpSpPr>
        <p:pic>
          <p:nvPicPr>
            <p:cNvPr id="272" name="Screenshot 2022-09-16 at 17.54.24.png" descr="Screenshot 2022-09-16 at 17.54.2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278246" cy="3778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Caption"/>
            <p:cNvSpPr/>
            <p:nvPr/>
          </p:nvSpPr>
          <p:spPr>
            <a:xfrm>
              <a:off x="0" y="3880246"/>
              <a:ext cx="6278246" cy="360823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17: Model summary</a:t>
              </a:r>
            </a:p>
          </p:txBody>
        </p:sp>
      </p:grp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Experimental setup - 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Experimental setup - Layers</a:t>
            </a:r>
          </a:p>
        </p:txBody>
      </p:sp>
      <p:sp>
        <p:nvSpPr>
          <p:cNvPr id="278" name="GlobalAveragePooling layer - Replace fully connected layer. Take average of each feature map and the result is fed directly to activation.…"/>
          <p:cNvSpPr txBox="1"/>
          <p:nvPr>
            <p:ph type="body" sz="half" idx="1"/>
          </p:nvPr>
        </p:nvSpPr>
        <p:spPr>
          <a:xfrm>
            <a:off x="356395" y="1510137"/>
            <a:ext cx="3641303" cy="3837726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t>GlobalAveragePooling layer</a:t>
            </a:r>
            <a:r>
              <a:rPr b="0" u="none"/>
              <a:t> - Replace fully connected layer. Take average of each feature map and the result is fed directly to activation.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t>Sigmoid activation function </a:t>
            </a:r>
            <a:r>
              <a:rPr b="0" u="none"/>
              <a:t>- Only two classes so like 2-element softmax. Output always between 0 and 1. </a:t>
            </a:r>
            <a:br>
              <a:rPr b="0" u="none"/>
            </a:br>
            <a:endParaRPr b="0" u="none"/>
          </a:p>
          <a:p>
            <a:pPr>
              <a:defRPr b="1" u="sng"/>
            </a:pPr>
            <a:r>
              <a:rPr b="0" u="none"/>
              <a:t>Adam optimiser, binary cross_entropy and metrics.</a:t>
            </a:r>
            <a:br>
              <a:rPr b="0" u="none"/>
            </a:b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2" name="Group"/>
          <p:cNvGrpSpPr/>
          <p:nvPr/>
        </p:nvGrpSpPr>
        <p:grpSpPr>
          <a:xfrm>
            <a:off x="4369582" y="1939910"/>
            <a:ext cx="4610135" cy="3532677"/>
            <a:chOff x="0" y="0"/>
            <a:chExt cx="4610133" cy="3532675"/>
          </a:xfrm>
        </p:grpSpPr>
        <p:pic>
          <p:nvPicPr>
            <p:cNvPr id="2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610134" cy="3070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" name="Caption"/>
            <p:cNvSpPr/>
            <p:nvPr/>
          </p:nvSpPr>
          <p:spPr>
            <a:xfrm>
              <a:off x="0" y="3171854"/>
              <a:ext cx="4610134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18: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Sigmoid function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Experimental setup - Model comp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Experimental setup - Model compile</a:t>
            </a:r>
          </a:p>
        </p:txBody>
      </p:sp>
      <p:sp>
        <p:nvSpPr>
          <p:cNvPr id="285" name="Optimiser - Adam optimisation is a stochastic gradient descent method that is based on adaptive estimation of first-order and second-order moments.…"/>
          <p:cNvSpPr txBox="1"/>
          <p:nvPr>
            <p:ph type="body" sz="half" idx="1"/>
          </p:nvPr>
        </p:nvSpPr>
        <p:spPr>
          <a:xfrm>
            <a:off x="214113" y="1448225"/>
            <a:ext cx="3914900" cy="3837725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t>Optimiser</a:t>
            </a:r>
            <a:r>
              <a:rPr b="0" u="none"/>
              <a:t> - Adam optimisation is a stochastic gradient descent method that is based on adaptive estimation of first-order and second-order moments.</a:t>
            </a:r>
            <a:endParaRPr b="0" u="none"/>
          </a:p>
          <a:p>
            <a:pPr>
              <a:defRPr b="1" u="sng"/>
            </a:pPr>
            <a:endParaRPr b="0" u="none"/>
          </a:p>
          <a:p>
            <a:pPr>
              <a:defRPr b="1" u="sng"/>
            </a:pPr>
            <a:r>
              <a:t>Loss function</a:t>
            </a:r>
            <a:r>
              <a:rPr b="0" u="none"/>
              <a:t> - Binary crossentropy, binary classification tasks.</a:t>
            </a:r>
            <a:br>
              <a:rPr b="0" u="none"/>
            </a:br>
            <a:endParaRPr b="0" u="none"/>
          </a:p>
          <a:p>
            <a:pPr/>
            <a:r>
              <a:rPr b="1" u="sng"/>
              <a:t>Metrics</a:t>
            </a:r>
            <a:r>
              <a:t> - Acuuracy. Pred vs actual match. Total and count. Binary accuracy.</a:t>
            </a:r>
          </a:p>
        </p:txBody>
      </p:sp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9" name="Group"/>
          <p:cNvGrpSpPr/>
          <p:nvPr/>
        </p:nvGrpSpPr>
        <p:grpSpPr>
          <a:xfrm>
            <a:off x="4041901" y="1779285"/>
            <a:ext cx="5591953" cy="3939651"/>
            <a:chOff x="0" y="0"/>
            <a:chExt cx="5591952" cy="3939650"/>
          </a:xfrm>
        </p:grpSpPr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591953" cy="3477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Caption"/>
            <p:cNvSpPr/>
            <p:nvPr/>
          </p:nvSpPr>
          <p:spPr>
            <a:xfrm>
              <a:off x="0" y="3578829"/>
              <a:ext cx="5591953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19: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Binary crossentropy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sults - Train &amp; V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Results - Train &amp; Val</a:t>
            </a:r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5" name="Group"/>
          <p:cNvGrpSpPr/>
          <p:nvPr/>
        </p:nvGrpSpPr>
        <p:grpSpPr>
          <a:xfrm>
            <a:off x="335605" y="1227080"/>
            <a:ext cx="8761017" cy="4681727"/>
            <a:chOff x="0" y="0"/>
            <a:chExt cx="8761015" cy="4681725"/>
          </a:xfrm>
        </p:grpSpPr>
        <p:pic>
          <p:nvPicPr>
            <p:cNvPr id="29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760967" cy="4219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Caption"/>
            <p:cNvSpPr/>
            <p:nvPr/>
          </p:nvSpPr>
          <p:spPr>
            <a:xfrm>
              <a:off x="0" y="4320904"/>
              <a:ext cx="8761016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20: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Accuracy and Loss trends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28" name="Text Placeholder 9"/>
          <p:cNvSpPr/>
          <p:nvPr>
            <p:ph type="body" idx="27"/>
          </p:nvPr>
        </p:nvSpPr>
        <p:spPr>
          <a:xfrm>
            <a:off x="384175" y="1203420"/>
            <a:ext cx="8375650" cy="405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buFont typeface="Arial"/>
            </a:lvl1pPr>
          </a:lstStyle>
          <a:p>
            <a:pPr/>
            <a:r>
              <a:t>How can computer vision help in Disaster Management?</a:t>
            </a:r>
          </a:p>
        </p:txBody>
      </p:sp>
      <p:grpSp>
        <p:nvGrpSpPr>
          <p:cNvPr id="131" name="Group"/>
          <p:cNvGrpSpPr/>
          <p:nvPr/>
        </p:nvGrpSpPr>
        <p:grpSpPr>
          <a:xfrm>
            <a:off x="4315610" y="2434877"/>
            <a:ext cx="4610225" cy="3055673"/>
            <a:chOff x="0" y="0"/>
            <a:chExt cx="4610223" cy="3055672"/>
          </a:xfrm>
        </p:grpSpPr>
        <p:pic>
          <p:nvPicPr>
            <p:cNvPr id="12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610224" cy="25932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" name="Caption"/>
            <p:cNvSpPr/>
            <p:nvPr/>
          </p:nvSpPr>
          <p:spPr>
            <a:xfrm>
              <a:off x="0" y="2694850"/>
              <a:ext cx="4610224" cy="360823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1: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Pakistan floods drone images</a:t>
              </a:r>
            </a:p>
          </p:txBody>
        </p:sp>
      </p:grp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Rapid floods more common due to climate change"/>
          <p:cNvSpPr txBox="1"/>
          <p:nvPr/>
        </p:nvSpPr>
        <p:spPr>
          <a:xfrm>
            <a:off x="516862" y="4069420"/>
            <a:ext cx="2871551" cy="61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Rapid floods more common due to climate 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sults - Tensor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Results - Tensorboard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1" name="Group"/>
          <p:cNvGrpSpPr/>
          <p:nvPr/>
        </p:nvGrpSpPr>
        <p:grpSpPr>
          <a:xfrm>
            <a:off x="47625" y="1742628"/>
            <a:ext cx="9144000" cy="3650504"/>
            <a:chOff x="0" y="0"/>
            <a:chExt cx="9144000" cy="3650503"/>
          </a:xfrm>
        </p:grpSpPr>
        <p:pic>
          <p:nvPicPr>
            <p:cNvPr id="299" name="Screenshot 2022-09-16 at 18.21.44.png" descr="Screenshot 2022-09-16 at 18.21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4000" cy="3188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Caption"/>
            <p:cNvSpPr/>
            <p:nvPr/>
          </p:nvSpPr>
          <p:spPr>
            <a:xfrm>
              <a:off x="0" y="3289682"/>
              <a:ext cx="9144000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21: Accuracy trend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sults - Tensor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Results - Tensorboard</a:t>
            </a: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7" name="Group"/>
          <p:cNvGrpSpPr/>
          <p:nvPr/>
        </p:nvGrpSpPr>
        <p:grpSpPr>
          <a:xfrm>
            <a:off x="0" y="1742628"/>
            <a:ext cx="9144001" cy="3650504"/>
            <a:chOff x="0" y="0"/>
            <a:chExt cx="9144000" cy="3650503"/>
          </a:xfrm>
        </p:grpSpPr>
        <p:pic>
          <p:nvPicPr>
            <p:cNvPr id="305" name="Screenshot 2022-09-16 at 18.22.37.png" descr="Screenshot 2022-09-16 at 18.22.3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4000" cy="3188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6" name="Caption"/>
            <p:cNvSpPr/>
            <p:nvPr/>
          </p:nvSpPr>
          <p:spPr>
            <a:xfrm>
              <a:off x="0" y="3289682"/>
              <a:ext cx="9144000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22: Loss trend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sults - Test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Results - Test data</a:t>
            </a:r>
          </a:p>
        </p:txBody>
      </p:sp>
      <p:sp>
        <p:nvSpPr>
          <p:cNvPr id="3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" name="Group"/>
          <p:cNvGrpSpPr/>
          <p:nvPr/>
        </p:nvGrpSpPr>
        <p:grpSpPr>
          <a:xfrm>
            <a:off x="2088043" y="1557376"/>
            <a:ext cx="4967914" cy="3299575"/>
            <a:chOff x="0" y="0"/>
            <a:chExt cx="4967913" cy="3299574"/>
          </a:xfrm>
        </p:grpSpPr>
        <p:pic>
          <p:nvPicPr>
            <p:cNvPr id="311" name="Screenshot 2022-09-16 at 18.24.00.png" descr="Screenshot 2022-09-16 at 18.24.0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67914" cy="2837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Caption"/>
            <p:cNvSpPr/>
            <p:nvPr/>
          </p:nvSpPr>
          <p:spPr>
            <a:xfrm>
              <a:off x="0" y="2938753"/>
              <a:ext cx="4967913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23: Test accuracy metrics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sults - Exam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Results - Examples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9" name="Group"/>
          <p:cNvGrpSpPr/>
          <p:nvPr/>
        </p:nvGrpSpPr>
        <p:grpSpPr>
          <a:xfrm>
            <a:off x="1809095" y="1154156"/>
            <a:ext cx="5621060" cy="4693831"/>
            <a:chOff x="0" y="0"/>
            <a:chExt cx="5621059" cy="4693830"/>
          </a:xfrm>
        </p:grpSpPr>
        <p:pic>
          <p:nvPicPr>
            <p:cNvPr id="317" name="Screenshot 2022-09-16 at 18.25.29.png" descr="Screenshot 2022-09-16 at 18.25.2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621060" cy="42314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8" name="Caption"/>
            <p:cNvSpPr/>
            <p:nvPr/>
          </p:nvSpPr>
          <p:spPr>
            <a:xfrm>
              <a:off x="0" y="4333008"/>
              <a:ext cx="5621060" cy="360823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24: Non-Flooded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sults - Exam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Results - Examples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5" name="Group"/>
          <p:cNvGrpSpPr/>
          <p:nvPr/>
        </p:nvGrpSpPr>
        <p:grpSpPr>
          <a:xfrm>
            <a:off x="1498021" y="1111977"/>
            <a:ext cx="6243208" cy="4911807"/>
            <a:chOff x="0" y="0"/>
            <a:chExt cx="6243207" cy="4911805"/>
          </a:xfrm>
        </p:grpSpPr>
        <p:pic>
          <p:nvPicPr>
            <p:cNvPr id="323" name="Screenshot 2022-09-16 at 18.27.02.png" descr="Screenshot 2022-09-16 at 18.27.0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243208" cy="4449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Caption"/>
            <p:cNvSpPr/>
            <p:nvPr/>
          </p:nvSpPr>
          <p:spPr>
            <a:xfrm>
              <a:off x="0" y="4550984"/>
              <a:ext cx="6243208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25: Flooded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328" name="Results achieved above 95% accuracy for Train and Validation.…"/>
          <p:cNvSpPr txBox="1"/>
          <p:nvPr>
            <p:ph type="body" idx="1"/>
          </p:nvPr>
        </p:nvSpPr>
        <p:spPr>
          <a:xfrm>
            <a:off x="736012" y="1727676"/>
            <a:ext cx="7671976" cy="3580448"/>
          </a:xfrm>
          <a:prstGeom prst="rect">
            <a:avLst/>
          </a:prstGeom>
        </p:spPr>
        <p:txBody>
          <a:bodyPr/>
          <a:lstStyle/>
          <a:p>
            <a:pPr/>
            <a:r>
              <a:t>Results achieved above 95% accuracy for Train and Validation. </a:t>
            </a:r>
          </a:p>
          <a:p>
            <a:pPr/>
            <a:r>
              <a:t>80% accuracy for test data.</a:t>
            </a:r>
          </a:p>
          <a:p>
            <a:pPr/>
            <a:r>
              <a:t>Model performed well even for small number of examples using transfer learning.</a:t>
            </a:r>
          </a:p>
          <a:p>
            <a:pPr/>
            <a:r>
              <a:t>Training times low due to reshaping the data.</a:t>
            </a:r>
          </a:p>
          <a:p>
            <a:pPr/>
            <a:r>
              <a:t>Computationally efficient. </a:t>
            </a:r>
          </a:p>
          <a:p>
            <a:pPr/>
            <a:r>
              <a:t>Examples show reliably accuracy in practical settings. 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uture 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works</a:t>
            </a:r>
          </a:p>
        </p:txBody>
      </p:sp>
      <p:sp>
        <p:nvSpPr>
          <p:cNvPr id="332" name="Use non-labeled data for training using Semi-supervised techniques.…"/>
          <p:cNvSpPr txBox="1"/>
          <p:nvPr>
            <p:ph type="body" idx="1"/>
          </p:nvPr>
        </p:nvSpPr>
        <p:spPr>
          <a:xfrm>
            <a:off x="736012" y="1727676"/>
            <a:ext cx="7671976" cy="3580448"/>
          </a:xfrm>
          <a:prstGeom prst="rect">
            <a:avLst/>
          </a:prstGeom>
        </p:spPr>
        <p:txBody>
          <a:bodyPr/>
          <a:lstStyle/>
          <a:p>
            <a:pPr/>
            <a:r>
              <a:t>Use non-labeled data for training using Semi-supervised techniques.</a:t>
            </a:r>
          </a:p>
          <a:p>
            <a:pPr/>
            <a:r>
              <a:t>Right now we used only around 400 images, total data available &gt; 2000 HQ images.</a:t>
            </a:r>
          </a:p>
          <a:p>
            <a:pPr/>
            <a:r>
              <a:t>Use max info from the images in further tasks like Semantic segmentation which requires pixel-wise details.</a:t>
            </a:r>
          </a:p>
          <a:p>
            <a:pPr/>
            <a:r>
              <a:t>VQA can also be performed and tested against author’s results.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336" name="Text Placeholder 3"/>
          <p:cNvSpPr/>
          <p:nvPr>
            <p:ph type="body" idx="21"/>
          </p:nvPr>
        </p:nvSpPr>
        <p:spPr>
          <a:xfrm>
            <a:off x="0" y="1991322"/>
            <a:ext cx="8646239" cy="27351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https://www.climatechange.ai/papers/neurips2021/55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https://arxiv.org/pdf/2012.02951.pdf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https://arxiv.org/pdf/2105.08655.pdf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 invalidUrl="" action="" tgtFrame="" tooltip="" history="1" highlightClick="0" endSnd="0"/>
              </a:rPr>
              <a:t>https://github.com/BinaLab/FloodNet-Challenge-EARTHVISION2021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6" invalidUrl="" action="" tgtFrame="" tooltip="" history="1" highlightClick="0" endSnd="0"/>
              </a:rPr>
              <a:t>https://github.com/sahilkhose/FloodNet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7" invalidUrl="" action="" tgtFrame="" tooltip="" history="1" highlightClick="0" endSnd="0"/>
              </a:rPr>
              <a:t>https://machinelearningmastery.com/how-to-use-transfer-learning-when-developing-convolutional-neural-network-models/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8" invalidUrl="" action="" tgtFrame="" tooltip="" history="1" highlightClick="0" endSnd="0"/>
              </a:rPr>
              <a:t>http://cs231n.stanford.edu/schedule.html</a:t>
            </a:r>
          </a:p>
        </p:txBody>
      </p:sp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36" name="Text Placeholder 9"/>
          <p:cNvSpPr/>
          <p:nvPr>
            <p:ph type="body" idx="27"/>
          </p:nvPr>
        </p:nvSpPr>
        <p:spPr>
          <a:xfrm>
            <a:off x="384175" y="971134"/>
            <a:ext cx="8375650" cy="8916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buFont typeface="Arial"/>
            </a:lvl1pPr>
            <a:lvl2pPr marL="0" indent="457200">
              <a:buSzTx/>
              <a:buFont typeface="Arial"/>
              <a:buNone/>
            </a:lvl2pPr>
          </a:lstStyle>
          <a:p>
            <a:pPr/>
            <a:r>
              <a:t>How can computer vision help in Disaster Management?</a:t>
            </a:r>
          </a:p>
          <a:p>
            <a:pPr lvl="1"/>
            <a:r>
              <a:t>Accurate, timely and understandable information - quick response and recovery on large scale.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" name="Group"/>
          <p:cNvGrpSpPr/>
          <p:nvPr/>
        </p:nvGrpSpPr>
        <p:grpSpPr>
          <a:xfrm>
            <a:off x="3824918" y="2609650"/>
            <a:ext cx="4740468" cy="3278091"/>
            <a:chOff x="0" y="0"/>
            <a:chExt cx="4740467" cy="3278089"/>
          </a:xfrm>
        </p:grpSpPr>
        <p:pic>
          <p:nvPicPr>
            <p:cNvPr id="13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40468" cy="281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" name="Caption"/>
            <p:cNvSpPr/>
            <p:nvPr/>
          </p:nvSpPr>
          <p:spPr>
            <a:xfrm>
              <a:off x="0" y="2917268"/>
              <a:ext cx="4740468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2: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Computer vision in action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43" name="Text Placeholder 9"/>
          <p:cNvSpPr/>
          <p:nvPr>
            <p:ph type="body" idx="27"/>
          </p:nvPr>
        </p:nvSpPr>
        <p:spPr>
          <a:xfrm>
            <a:off x="336550" y="1553324"/>
            <a:ext cx="8470900" cy="35666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buFont typeface="Arial"/>
            </a:pPr>
          </a:p>
          <a:p>
            <a:pPr marL="160421" indent="-160421">
              <a:buSzPct val="100000"/>
              <a:buChar char="•"/>
            </a:pPr>
            <a:r>
              <a:t>Computer vision can help in visual scene understanding post disaster. </a:t>
            </a:r>
            <a:br/>
          </a:p>
          <a:p>
            <a:pPr marL="160421" indent="-160421">
              <a:buSzPct val="100000"/>
              <a:buChar char="•"/>
            </a:pPr>
            <a:r>
              <a:t>Unmanned Aerial Vehicle(UAV) - access, cheap, HQ images.</a:t>
            </a:r>
            <a:br/>
          </a:p>
          <a:p>
            <a:pPr marL="160421" indent="-160421">
              <a:buSzPct val="100000"/>
              <a:buChar char="•"/>
            </a:pPr>
            <a:r>
              <a:t>Tasks: Classification, Image Segmentation, Visual Question Answering.</a:t>
            </a:r>
            <a:br/>
          </a:p>
          <a:p>
            <a:pPr marL="160421" indent="-160421">
              <a:buSzPct val="100000"/>
              <a:buChar char="•"/>
            </a:pPr>
            <a:r>
              <a:t>Deep learning algorithms can analyse the impact of any disaster.</a:t>
            </a:r>
            <a:br/>
          </a:p>
          <a:p>
            <a:pPr marL="160421" indent="-160421">
              <a:buSzPct val="100000"/>
              <a:buChar char="•"/>
            </a:pPr>
            <a:r>
              <a:t>Understanding of the affected areas and plan the response.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"/>
          <p:cNvGrpSpPr/>
          <p:nvPr/>
        </p:nvGrpSpPr>
        <p:grpSpPr>
          <a:xfrm>
            <a:off x="495279" y="876603"/>
            <a:ext cx="8153442" cy="4980387"/>
            <a:chOff x="0" y="0"/>
            <a:chExt cx="8153440" cy="4980386"/>
          </a:xfrm>
        </p:grpSpPr>
        <p:pic>
          <p:nvPicPr>
            <p:cNvPr id="1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153441" cy="4517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" name="Caption"/>
            <p:cNvSpPr/>
            <p:nvPr/>
          </p:nvSpPr>
          <p:spPr>
            <a:xfrm>
              <a:off x="0" y="4619565"/>
              <a:ext cx="8153441" cy="3608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3: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Disaster detection by deep learning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51" name="Text Placeholder 9"/>
          <p:cNvSpPr/>
          <p:nvPr>
            <p:ph type="body" idx="27"/>
          </p:nvPr>
        </p:nvSpPr>
        <p:spPr>
          <a:xfrm>
            <a:off x="228109" y="1203420"/>
            <a:ext cx="8687782" cy="43273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Recent decades, floods are much more common.</a:t>
            </a:r>
            <a:br/>
          </a:p>
          <a:p>
            <a:pPr marL="160421" indent="-160421">
              <a:buSzPct val="100000"/>
              <a:buChar char="•"/>
            </a:pPr>
            <a:r>
              <a:t>Hurricane Katrina (Florida and Louisiana, August 2005), </a:t>
            </a:r>
            <a:br/>
            <a:r>
              <a:t>Hurricane Leslie</a:t>
            </a: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(France, October 2018), the 2018 </a:t>
            </a:r>
            <a:br/>
            <a:r>
              <a:t>monsoon season in India (Kerala, August 2018) and the </a:t>
            </a:r>
            <a:br/>
            <a:r>
              <a:t>floods in </a:t>
            </a:r>
            <a:r>
              <a:rPr b="1"/>
              <a:t>Pakistan right now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" name="Group"/>
          <p:cNvGrpSpPr/>
          <p:nvPr/>
        </p:nvGrpSpPr>
        <p:grpSpPr>
          <a:xfrm>
            <a:off x="5254342" y="1600368"/>
            <a:ext cx="3657264" cy="4119685"/>
            <a:chOff x="0" y="0"/>
            <a:chExt cx="3657262" cy="4119684"/>
          </a:xfrm>
        </p:grpSpPr>
        <p:pic>
          <p:nvPicPr>
            <p:cNvPr id="15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657263" cy="36572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Caption"/>
            <p:cNvSpPr/>
            <p:nvPr/>
          </p:nvSpPr>
          <p:spPr>
            <a:xfrm>
              <a:off x="0" y="3758862"/>
              <a:ext cx="3657263" cy="360823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4: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Deadliest natural disasters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58" name="Text Placeholder 9"/>
          <p:cNvSpPr/>
          <p:nvPr>
            <p:ph type="body" idx="27"/>
          </p:nvPr>
        </p:nvSpPr>
        <p:spPr>
          <a:xfrm>
            <a:off x="228109" y="1203420"/>
            <a:ext cx="4939537" cy="43273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Drone is a great tool in mapping, search and rescue, </a:t>
            </a:r>
            <a:br/>
            <a:r>
              <a:t>transportation and training.</a:t>
            </a:r>
            <a:br/>
          </a:p>
          <a:p>
            <a:pPr marL="160421" indent="-160421">
              <a:buSzPct val="100000"/>
              <a:buChar char="•"/>
            </a:pPr>
            <a:r>
              <a:t>Unmanned, easy, safe, HQ images.</a:t>
            </a:r>
            <a:br/>
          </a:p>
          <a:p>
            <a:pPr marL="160421" indent="-160421">
              <a:buSzPct val="100000"/>
              <a:buChar char="•"/>
            </a:pPr>
            <a:r>
              <a:t>Provides data for quick response in the affected areas.</a:t>
            </a:r>
            <a:br/>
          </a:p>
          <a:p>
            <a:pPr marL="160421" indent="-160421">
              <a:buSzPct val="100000"/>
              <a:buChar char="•"/>
              <a:defRPr>
                <a:solidFill>
                  <a:schemeClr val="accent1">
                    <a:lumOff val="-8627"/>
                  </a:schemeClr>
                </a:solidFill>
              </a:defRPr>
            </a:pPr>
            <a:r>
              <a:t>NEED: Deep learning models to automatically flag high </a:t>
            </a:r>
            <a:br/>
            <a:r>
              <a:t>priority areas post disaster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2" name="Group"/>
          <p:cNvGrpSpPr/>
          <p:nvPr/>
        </p:nvGrpSpPr>
        <p:grpSpPr>
          <a:xfrm>
            <a:off x="5333152" y="1612701"/>
            <a:ext cx="3680223" cy="4142645"/>
            <a:chOff x="0" y="0"/>
            <a:chExt cx="3680221" cy="4142643"/>
          </a:xfrm>
        </p:grpSpPr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680159" cy="3680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Caption"/>
            <p:cNvSpPr/>
            <p:nvPr/>
          </p:nvSpPr>
          <p:spPr>
            <a:xfrm>
              <a:off x="0" y="3781821"/>
              <a:ext cx="3680223" cy="360823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5: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Flood mapping using drones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 disaster visual scene understanding</a:t>
            </a:r>
          </a:p>
        </p:txBody>
      </p:sp>
      <p:sp>
        <p:nvSpPr>
          <p:cNvPr id="165" name="Text Placeholder 9"/>
          <p:cNvSpPr/>
          <p:nvPr>
            <p:ph type="body" idx="27"/>
          </p:nvPr>
        </p:nvSpPr>
        <p:spPr>
          <a:xfrm>
            <a:off x="384175" y="1203420"/>
            <a:ext cx="4843496" cy="43273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Classification - Flooded vs Non-Flooded</a:t>
            </a:r>
          </a:p>
          <a:p>
            <a:pPr/>
          </a:p>
          <a:p>
            <a:pPr marL="160421" indent="-160421">
              <a:buSzPct val="100000"/>
              <a:buChar char="•"/>
            </a:pPr>
            <a:r>
              <a:t>Semantic segmentation - flooded roads, buildings, natural water</a:t>
            </a:r>
            <a:br/>
          </a:p>
          <a:p>
            <a:pPr marL="160421" indent="-160421">
              <a:buSzPct val="100000"/>
              <a:buChar char="•"/>
            </a:pPr>
            <a:r>
              <a:t>Visual question answering - </a:t>
            </a:r>
          </a:p>
          <a:p>
            <a:pPr lvl="1" marL="541421" indent="-160421">
              <a:buChar char="•"/>
            </a:pPr>
            <a:r>
              <a:t>What is the overall condition of the given image?</a:t>
            </a:r>
          </a:p>
          <a:p>
            <a:pPr lvl="1" marL="541421" indent="-160421">
              <a:buChar char="•"/>
            </a:pPr>
            <a:r>
              <a:t>How many buildings are flooded?</a:t>
            </a:r>
          </a:p>
          <a:p>
            <a:pPr lvl="1" marL="541421" indent="-160421">
              <a:buChar char="•"/>
            </a:pPr>
            <a:r>
              <a:t>Condition of the road in this image?</a:t>
            </a:r>
            <a:br/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9" name="Group"/>
          <p:cNvGrpSpPr/>
          <p:nvPr/>
        </p:nvGrpSpPr>
        <p:grpSpPr>
          <a:xfrm>
            <a:off x="5582813" y="1479586"/>
            <a:ext cx="3240183" cy="4443288"/>
            <a:chOff x="0" y="0"/>
            <a:chExt cx="3240181" cy="4443286"/>
          </a:xfrm>
        </p:grpSpPr>
        <p:pic>
          <p:nvPicPr>
            <p:cNvPr id="16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40182" cy="37141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Caption"/>
            <p:cNvSpPr/>
            <p:nvPr/>
          </p:nvSpPr>
          <p:spPr>
            <a:xfrm>
              <a:off x="0" y="3815765"/>
              <a:ext cx="3240182" cy="62752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Fig 6: </a:t>
              </a:r>
              <a:r>
                <a:rPr u="sng">
                  <a:solidFill>
                    <a:schemeClr val="accent1"/>
                  </a:solidFill>
                  <a:uFill>
                    <a:solidFill>
                      <a:schemeClr val="accent1"/>
                    </a:solidFill>
                  </a:uFill>
                  <a:hlinkClick r:id="rId3" invalidUrl="" action="" tgtFrame="" tooltip="" history="1" highlightClick="0" endSnd="0"/>
                </a:rPr>
                <a:t>Some examples from Floodnet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